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Source Code Pro"/>
      <p:regular r:id="rId25"/>
      <p:bold r:id="rId26"/>
      <p:italic r:id="rId27"/>
      <p:boldItalic r:id="rId28"/>
    </p:embeddedFont>
    <p:embeddedFont>
      <p:font typeface="Oswald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4F2F058-5FEF-4BC0-AD5C-A0D1EA608469}">
  <a:tblStyle styleId="{C4F2F058-5FEF-4BC0-AD5C-A0D1EA60846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SourceCodePro-bold.fntdata"/><Relationship Id="rId25" Type="http://schemas.openxmlformats.org/officeDocument/2006/relationships/font" Target="fonts/SourceCodePro-regular.fntdata"/><Relationship Id="rId28" Type="http://schemas.openxmlformats.org/officeDocument/2006/relationships/font" Target="fonts/SourceCodePro-boldItalic.fntdata"/><Relationship Id="rId27" Type="http://schemas.openxmlformats.org/officeDocument/2006/relationships/font" Target="fonts/SourceCodePr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Oswald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Oswald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1dd9730cd4_0_9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1dd9730cd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1d417d889f_0_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1d417d889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d417d889f_0_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1d417d889f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1d417d889f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1d417d889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1d417d889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1d417d889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1d417d889f_0_1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1d417d889f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1dd9730cd4_0_1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1dd9730cd4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dd9730cd4_0_10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1dd9730cd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d417d889f_0_1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1d417d889f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1d417d889f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1d417d889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1dd9730cd4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1dd9730cd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1dd9730cd4_0_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1dd9730cd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1dd9730cd4_0_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1dd9730cd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dd9730cd4_0_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dd9730cd4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d417d889f_0_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1d417d889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d417d889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1d417d88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3.png"/><Relationship Id="rId6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jp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AR Indoor Navigation for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SKKU Suwon campus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479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team E: 김현호 마준서 안정민 조민구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Indoor Positioning</a:t>
            </a:r>
            <a:endParaRPr/>
          </a:p>
        </p:txBody>
      </p:sp>
      <p:sp>
        <p:nvSpPr>
          <p:cNvPr id="165" name="Google Shape;165;p22"/>
          <p:cNvSpPr txBox="1"/>
          <p:nvPr/>
        </p:nvSpPr>
        <p:spPr>
          <a:xfrm>
            <a:off x="8510700" y="0"/>
            <a:ext cx="6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/11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191600" y="1850350"/>
            <a:ext cx="3670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AR Marker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Characteristically easier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 to recognize than the surrounding environment(QR code, signboard)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-Many saved markers can decrease recognize performance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67" name="Google Shape;16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3225" y="1048800"/>
            <a:ext cx="4976801" cy="335854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2"/>
          <p:cNvSpPr txBox="1"/>
          <p:nvPr/>
        </p:nvSpPr>
        <p:spPr>
          <a:xfrm>
            <a:off x="4661875" y="44484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100"/>
              </a:spcAft>
              <a:buNone/>
            </a:pPr>
            <a:r>
              <a:rPr b="1" lang="ko" sz="1100">
                <a:solidFill>
                  <a:srgbClr val="1A1A1A"/>
                </a:solidFill>
              </a:rPr>
              <a:t>AR Navi Board(Osaka Metro Group)</a:t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Indoor Positioning</a:t>
            </a:r>
            <a:endParaRPr/>
          </a:p>
        </p:txBody>
      </p:sp>
      <p:sp>
        <p:nvSpPr>
          <p:cNvPr id="174" name="Google Shape;174;p23"/>
          <p:cNvSpPr txBox="1"/>
          <p:nvPr/>
        </p:nvSpPr>
        <p:spPr>
          <a:xfrm>
            <a:off x="8510700" y="0"/>
            <a:ext cx="6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5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/11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5" name="Google Shape;175;p23"/>
          <p:cNvSpPr txBox="1"/>
          <p:nvPr/>
        </p:nvSpPr>
        <p:spPr>
          <a:xfrm>
            <a:off x="4839900" y="1694675"/>
            <a:ext cx="36708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Wi-fi based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-Using the radio frequency (RF) patterns, Received Signal Strength Indication(RSSI), fingerprint of Wi-Fi access points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-U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se existing Wi-Fi infrastructure and requires no additional hardware deployment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6" name="Google Shape;176;p23"/>
          <p:cNvSpPr txBox="1"/>
          <p:nvPr/>
        </p:nvSpPr>
        <p:spPr>
          <a:xfrm>
            <a:off x="311700" y="1694675"/>
            <a:ext cx="38445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Vision</a:t>
            </a: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 based(Markerless)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-Estimate location </a:t>
            </a: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based on feature of camera image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Static and large object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(plane, wall, window, door) and point cloud can be helpful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-A</a:t>
            </a:r>
            <a:r>
              <a:rPr lang="ko"/>
              <a:t>ffected by the lighting environment</a:t>
            </a:r>
            <a:endParaRPr/>
          </a:p>
        </p:txBody>
      </p:sp>
      <p:cxnSp>
        <p:nvCxnSpPr>
          <p:cNvPr id="177" name="Google Shape;177;p23"/>
          <p:cNvCxnSpPr/>
          <p:nvPr/>
        </p:nvCxnSpPr>
        <p:spPr>
          <a:xfrm>
            <a:off x="4449250" y="1595550"/>
            <a:ext cx="0" cy="30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Indoor Positioning</a:t>
            </a:r>
            <a:endParaRPr/>
          </a:p>
        </p:txBody>
      </p:sp>
      <p:sp>
        <p:nvSpPr>
          <p:cNvPr id="183" name="Google Shape;183;p24"/>
          <p:cNvSpPr txBox="1"/>
          <p:nvPr/>
        </p:nvSpPr>
        <p:spPr>
          <a:xfrm>
            <a:off x="719200" y="1953800"/>
            <a:ext cx="36708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Starting point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Most of them are probably rooms/ entrances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The campus rooms have a door-plates to recognize as a markers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AR Marker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Source Code Pro"/>
                <a:ea typeface="Source Code Pro"/>
                <a:cs typeface="Source Code Pro"/>
                <a:sym typeface="Source Code Pro"/>
              </a:rPr>
              <a:t>(+Image recognition &amp; GPS filtering)</a:t>
            </a:r>
            <a:endParaRPr b="1"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4" name="Google Shape;184;p24"/>
          <p:cNvSpPr txBox="1"/>
          <p:nvPr/>
        </p:nvSpPr>
        <p:spPr>
          <a:xfrm>
            <a:off x="8510700" y="0"/>
            <a:ext cx="6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6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/11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5" name="Google Shape;185;p24"/>
          <p:cNvSpPr txBox="1"/>
          <p:nvPr/>
        </p:nvSpPr>
        <p:spPr>
          <a:xfrm>
            <a:off x="1182750" y="1365025"/>
            <a:ext cx="6778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What places should be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r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ecognized in our APP?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6" name="Google Shape;186;p24"/>
          <p:cNvSpPr txBox="1"/>
          <p:nvPr/>
        </p:nvSpPr>
        <p:spPr>
          <a:xfrm>
            <a:off x="4601600" y="1953800"/>
            <a:ext cx="36708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Crossroad(or other core spot)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The Smartphone’s gravity &amp; accel sensor detects the movement, but errors continue to occur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Through core spot recognition, we will able to re-localization and error correction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AR cloud point, Wi-fi base, Algorithm etc…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87" name="Google Shape;187;p24"/>
          <p:cNvCxnSpPr/>
          <p:nvPr/>
        </p:nvCxnSpPr>
        <p:spPr>
          <a:xfrm>
            <a:off x="4449250" y="1966825"/>
            <a:ext cx="0" cy="30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4"/>
          <p:cNvSpPr/>
          <p:nvPr/>
        </p:nvSpPr>
        <p:spPr>
          <a:xfrm>
            <a:off x="2348050" y="4095925"/>
            <a:ext cx="413100" cy="263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4"/>
          <p:cNvSpPr/>
          <p:nvPr/>
        </p:nvSpPr>
        <p:spPr>
          <a:xfrm>
            <a:off x="6305675" y="4095925"/>
            <a:ext cx="413100" cy="263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Navigate(Algorithm, UI/UX)</a:t>
            </a:r>
            <a:endParaRPr/>
          </a:p>
        </p:txBody>
      </p:sp>
      <p:sp>
        <p:nvSpPr>
          <p:cNvPr id="195" name="Google Shape;195;p25"/>
          <p:cNvSpPr txBox="1"/>
          <p:nvPr/>
        </p:nvSpPr>
        <p:spPr>
          <a:xfrm>
            <a:off x="8510700" y="0"/>
            <a:ext cx="6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7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/11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96" name="Google Shape;19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275" y="1544900"/>
            <a:ext cx="4071074" cy="268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5"/>
          <p:cNvSpPr txBox="1"/>
          <p:nvPr/>
        </p:nvSpPr>
        <p:spPr>
          <a:xfrm>
            <a:off x="936713" y="4423600"/>
            <a:ext cx="296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Navigation Graph(mobidev)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98" name="Google Shape;19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2301" y="1544899"/>
            <a:ext cx="3828401" cy="268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5"/>
          <p:cNvSpPr txBox="1"/>
          <p:nvPr/>
        </p:nvSpPr>
        <p:spPr>
          <a:xfrm>
            <a:off x="5332063" y="4423600"/>
            <a:ext cx="296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Source Code Pro"/>
                <a:ea typeface="Source Code Pro"/>
                <a:cs typeface="Source Code Pro"/>
                <a:sym typeface="Source Code Pro"/>
              </a:rPr>
              <a:t>Overcoming the problem of uncertain tracking errors in an AR navigation application(2020)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AR Environment</a:t>
            </a:r>
            <a:endParaRPr/>
          </a:p>
        </p:txBody>
      </p:sp>
      <p:sp>
        <p:nvSpPr>
          <p:cNvPr id="205" name="Google Shape;205;p26"/>
          <p:cNvSpPr txBox="1"/>
          <p:nvPr/>
        </p:nvSpPr>
        <p:spPr>
          <a:xfrm>
            <a:off x="8510700" y="0"/>
            <a:ext cx="6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8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/11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06" name="Google Shape;20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66225"/>
            <a:ext cx="3454374" cy="18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5149" y="1569775"/>
            <a:ext cx="4825227" cy="2704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6413" y="3404053"/>
            <a:ext cx="932338" cy="932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9226" y="3404050"/>
            <a:ext cx="932337" cy="932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</a:t>
            </a:r>
            <a:r>
              <a:rPr lang="ko"/>
              <a:t>eedback Reflection</a:t>
            </a:r>
            <a:endParaRPr/>
          </a:p>
        </p:txBody>
      </p:sp>
      <p:sp>
        <p:nvSpPr>
          <p:cNvPr id="215" name="Google Shape;215;p27"/>
          <p:cNvSpPr txBox="1"/>
          <p:nvPr/>
        </p:nvSpPr>
        <p:spPr>
          <a:xfrm>
            <a:off x="8510700" y="0"/>
            <a:ext cx="6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9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/1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16" name="Google Shape;216;p27"/>
          <p:cNvPicPr preferRelativeResize="0"/>
          <p:nvPr/>
        </p:nvPicPr>
        <p:blipFill rotWithShape="1">
          <a:blip r:embed="rId3">
            <a:alphaModFix/>
          </a:blip>
          <a:srcRect b="0" l="38075" r="37871" t="0"/>
          <a:stretch/>
        </p:blipFill>
        <p:spPr>
          <a:xfrm>
            <a:off x="4766600" y="1365325"/>
            <a:ext cx="1699826" cy="34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7"/>
          <p:cNvSpPr txBox="1"/>
          <p:nvPr/>
        </p:nvSpPr>
        <p:spPr>
          <a:xfrm>
            <a:off x="311700" y="1953800"/>
            <a:ext cx="6939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1.Floor recognition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2.Is ‘Indoor’ recognizable without gps?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3.Cost-effectiveness of technology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18" name="Google Shape;218;p27"/>
          <p:cNvPicPr preferRelativeResize="0"/>
          <p:nvPr/>
        </p:nvPicPr>
        <p:blipFill rotWithShape="1">
          <a:blip r:embed="rId4">
            <a:alphaModFix/>
          </a:blip>
          <a:srcRect b="0" l="51978" r="0" t="0"/>
          <a:stretch/>
        </p:blipFill>
        <p:spPr>
          <a:xfrm>
            <a:off x="6850524" y="1911875"/>
            <a:ext cx="1952124" cy="209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Feedback Reflection</a:t>
            </a:r>
            <a:endParaRPr/>
          </a:p>
        </p:txBody>
      </p:sp>
      <p:sp>
        <p:nvSpPr>
          <p:cNvPr id="224" name="Google Shape;224;p28"/>
          <p:cNvSpPr txBox="1"/>
          <p:nvPr/>
        </p:nvSpPr>
        <p:spPr>
          <a:xfrm>
            <a:off x="8510700" y="0"/>
            <a:ext cx="6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9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/11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25" name="Google Shape;225;p28"/>
          <p:cNvSpPr txBox="1"/>
          <p:nvPr/>
        </p:nvSpPr>
        <p:spPr>
          <a:xfrm>
            <a:off x="311700" y="1953800"/>
            <a:ext cx="6939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1.Floor recognition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2.Is ‘Indoor’ recognizable without gps?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3.Cost-effectiveness of technology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26" name="Google Shape;2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1276" y="1304250"/>
            <a:ext cx="3862500" cy="286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Project Role &amp; Project Expansion</a:t>
            </a:r>
            <a:endParaRPr/>
          </a:p>
        </p:txBody>
      </p:sp>
      <p:sp>
        <p:nvSpPr>
          <p:cNvPr id="232" name="Google Shape;232;p29"/>
          <p:cNvSpPr txBox="1"/>
          <p:nvPr/>
        </p:nvSpPr>
        <p:spPr>
          <a:xfrm>
            <a:off x="8371525" y="0"/>
            <a:ext cx="77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/11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aphicFrame>
        <p:nvGraphicFramePr>
          <p:cNvPr id="233" name="Google Shape;233;p29"/>
          <p:cNvGraphicFramePr/>
          <p:nvPr/>
        </p:nvGraphicFramePr>
        <p:xfrm>
          <a:off x="413200" y="18166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{C4F2F058-5FEF-4BC0-AD5C-A0D1EA608469}</a:tableStyleId>
              </a:tblPr>
              <a:tblGrid>
                <a:gridCol w="2427075"/>
                <a:gridCol w="14263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AR Development &amp; Mapping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마준서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AR marker recognition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안정민, 조민구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Vision based localization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김현호, 안정민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Location error correction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김현호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Navigation algorithm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조민구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Data management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조민구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Create app flow, UI/UX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마준서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34" name="Google Shape;234;p29"/>
          <p:cNvSpPr txBox="1"/>
          <p:nvPr/>
        </p:nvSpPr>
        <p:spPr>
          <a:xfrm>
            <a:off x="4601600" y="1690325"/>
            <a:ext cx="36708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Challenge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1.Better performance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2.Connection buildings and outdoor navigation by GPS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3.Auto map generating from floor plan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235" name="Google Shape;235;p29"/>
          <p:cNvCxnSpPr/>
          <p:nvPr/>
        </p:nvCxnSpPr>
        <p:spPr>
          <a:xfrm>
            <a:off x="4449250" y="1703350"/>
            <a:ext cx="0" cy="30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0"/>
          <p:cNvSpPr txBox="1"/>
          <p:nvPr>
            <p:ph type="title"/>
          </p:nvPr>
        </p:nvSpPr>
        <p:spPr>
          <a:xfrm>
            <a:off x="311700" y="218092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600"/>
              <a:t>Q&amp;A</a:t>
            </a:r>
            <a:endParaRPr b="1" sz="4600"/>
          </a:p>
        </p:txBody>
      </p:sp>
      <p:sp>
        <p:nvSpPr>
          <p:cNvPr id="241" name="Google Shape;241;p30"/>
          <p:cNvSpPr txBox="1"/>
          <p:nvPr/>
        </p:nvSpPr>
        <p:spPr>
          <a:xfrm>
            <a:off x="8371525" y="0"/>
            <a:ext cx="77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11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/11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42" name="Google Shape;242;p30"/>
          <p:cNvSpPr/>
          <p:nvPr/>
        </p:nvSpPr>
        <p:spPr>
          <a:xfrm>
            <a:off x="269475" y="928175"/>
            <a:ext cx="1035900" cy="54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229800" y="1890625"/>
            <a:ext cx="2426700" cy="733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Review: Steps for AR Indoor Navigation</a:t>
            </a: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8510700" y="0"/>
            <a:ext cx="6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/11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820350" y="1978475"/>
            <a:ext cx="12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Source Code Pro"/>
                <a:ea typeface="Source Code Pro"/>
                <a:cs typeface="Source Code Pro"/>
                <a:sym typeface="Source Code Pro"/>
              </a:rPr>
              <a:t>Mapping</a:t>
            </a:r>
            <a:endParaRPr b="1" sz="16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3416250" y="1894650"/>
            <a:ext cx="2311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Source Code Pro"/>
                <a:ea typeface="Source Code Pro"/>
                <a:cs typeface="Source Code Pro"/>
                <a:sym typeface="Source Code Pro"/>
              </a:rPr>
              <a:t>Indoor Positioning</a:t>
            </a:r>
            <a:endParaRPr b="1" sz="16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6976275" y="1978475"/>
            <a:ext cx="146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Source Code Pro"/>
                <a:ea typeface="Source Code Pro"/>
                <a:cs typeface="Source Code Pro"/>
                <a:sym typeface="Source Code Pro"/>
              </a:rPr>
              <a:t>Navigating</a:t>
            </a:r>
            <a:endParaRPr b="1" sz="16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74" name="Google Shape;74;p14"/>
          <p:cNvCxnSpPr/>
          <p:nvPr/>
        </p:nvCxnSpPr>
        <p:spPr>
          <a:xfrm>
            <a:off x="2865325" y="1814425"/>
            <a:ext cx="0" cy="30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" name="Google Shape;75;p14"/>
          <p:cNvCxnSpPr/>
          <p:nvPr/>
        </p:nvCxnSpPr>
        <p:spPr>
          <a:xfrm>
            <a:off x="6176875" y="1814425"/>
            <a:ext cx="0" cy="30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" name="Google Shape;76;p14"/>
          <p:cNvSpPr txBox="1"/>
          <p:nvPr/>
        </p:nvSpPr>
        <p:spPr>
          <a:xfrm>
            <a:off x="311700" y="2635225"/>
            <a:ext cx="2262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-Custom map for navigation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-Set data about core location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3155800" y="2635225"/>
            <a:ext cx="2886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-Identify user’s position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-Check starting point &amp; Error correction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6332575" y="2635225"/>
            <a:ext cx="2523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-Navigation algorithm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-UI/UX for AR environment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-Extra function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/>
          <p:nvPr/>
        </p:nvSpPr>
        <p:spPr>
          <a:xfrm>
            <a:off x="3307750" y="1890625"/>
            <a:ext cx="2426700" cy="733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Review: Steps for AR Indoor Navigation</a:t>
            </a:r>
            <a:endParaRPr/>
          </a:p>
        </p:txBody>
      </p:sp>
      <p:sp>
        <p:nvSpPr>
          <p:cNvPr id="85" name="Google Shape;85;p15"/>
          <p:cNvSpPr txBox="1"/>
          <p:nvPr/>
        </p:nvSpPr>
        <p:spPr>
          <a:xfrm>
            <a:off x="8510700" y="0"/>
            <a:ext cx="6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/11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820350" y="1978475"/>
            <a:ext cx="12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Source Code Pro"/>
                <a:ea typeface="Source Code Pro"/>
                <a:cs typeface="Source Code Pro"/>
                <a:sym typeface="Source Code Pro"/>
              </a:rPr>
              <a:t>Mapping</a:t>
            </a:r>
            <a:endParaRPr b="1" sz="16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3416250" y="1894650"/>
            <a:ext cx="2311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Source Code Pro"/>
                <a:ea typeface="Source Code Pro"/>
                <a:cs typeface="Source Code Pro"/>
                <a:sym typeface="Source Code Pro"/>
              </a:rPr>
              <a:t>Indoor Positioning</a:t>
            </a:r>
            <a:endParaRPr b="1" sz="16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6976275" y="1978475"/>
            <a:ext cx="146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Source Code Pro"/>
                <a:ea typeface="Source Code Pro"/>
                <a:cs typeface="Source Code Pro"/>
                <a:sym typeface="Source Code Pro"/>
              </a:rPr>
              <a:t>Navigating</a:t>
            </a:r>
            <a:endParaRPr b="1" sz="16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89" name="Google Shape;89;p15"/>
          <p:cNvCxnSpPr/>
          <p:nvPr/>
        </p:nvCxnSpPr>
        <p:spPr>
          <a:xfrm>
            <a:off x="2865325" y="1814425"/>
            <a:ext cx="0" cy="30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" name="Google Shape;90;p15"/>
          <p:cNvCxnSpPr/>
          <p:nvPr/>
        </p:nvCxnSpPr>
        <p:spPr>
          <a:xfrm>
            <a:off x="6176875" y="1814425"/>
            <a:ext cx="0" cy="30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" name="Google Shape;91;p15"/>
          <p:cNvSpPr txBox="1"/>
          <p:nvPr/>
        </p:nvSpPr>
        <p:spPr>
          <a:xfrm>
            <a:off x="311700" y="2635225"/>
            <a:ext cx="2262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-Custom map for navigation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-Set data about core location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3155800" y="2635225"/>
            <a:ext cx="2886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-Identify user’s position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-Check starting point &amp; Error correction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6332575" y="2635225"/>
            <a:ext cx="2523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-Navigation algorithm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-UI/UX for AR environment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-Extra function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/>
          <p:nvPr/>
        </p:nvSpPr>
        <p:spPr>
          <a:xfrm>
            <a:off x="6381175" y="1890625"/>
            <a:ext cx="2426700" cy="733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Review: Steps for AR Indoor Navigation</a:t>
            </a:r>
            <a:endParaRPr/>
          </a:p>
        </p:txBody>
      </p:sp>
      <p:sp>
        <p:nvSpPr>
          <p:cNvPr id="100" name="Google Shape;100;p16"/>
          <p:cNvSpPr txBox="1"/>
          <p:nvPr/>
        </p:nvSpPr>
        <p:spPr>
          <a:xfrm>
            <a:off x="8510700" y="0"/>
            <a:ext cx="6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/11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820350" y="1978475"/>
            <a:ext cx="12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Source Code Pro"/>
                <a:ea typeface="Source Code Pro"/>
                <a:cs typeface="Source Code Pro"/>
                <a:sym typeface="Source Code Pro"/>
              </a:rPr>
              <a:t>Mapping</a:t>
            </a:r>
            <a:endParaRPr b="1" sz="16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3416250" y="1894650"/>
            <a:ext cx="2311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Source Code Pro"/>
                <a:ea typeface="Source Code Pro"/>
                <a:cs typeface="Source Code Pro"/>
                <a:sym typeface="Source Code Pro"/>
              </a:rPr>
              <a:t>Indoor Positioning</a:t>
            </a:r>
            <a:endParaRPr b="1" sz="16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6976275" y="1978475"/>
            <a:ext cx="146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Source Code Pro"/>
                <a:ea typeface="Source Code Pro"/>
                <a:cs typeface="Source Code Pro"/>
                <a:sym typeface="Source Code Pro"/>
              </a:rPr>
              <a:t>Navigating</a:t>
            </a:r>
            <a:endParaRPr b="1" sz="16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04" name="Google Shape;104;p16"/>
          <p:cNvCxnSpPr/>
          <p:nvPr/>
        </p:nvCxnSpPr>
        <p:spPr>
          <a:xfrm>
            <a:off x="2865325" y="1814425"/>
            <a:ext cx="0" cy="30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6"/>
          <p:cNvCxnSpPr/>
          <p:nvPr/>
        </p:nvCxnSpPr>
        <p:spPr>
          <a:xfrm>
            <a:off x="6176875" y="1814425"/>
            <a:ext cx="0" cy="30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6"/>
          <p:cNvSpPr txBox="1"/>
          <p:nvPr/>
        </p:nvSpPr>
        <p:spPr>
          <a:xfrm>
            <a:off x="311700" y="2635225"/>
            <a:ext cx="2262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-Custom map for navigation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-Set data about core location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3155800" y="2635225"/>
            <a:ext cx="2886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-Identify user’s position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-Check starting point &amp; Error correction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6332575" y="2635225"/>
            <a:ext cx="2523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-Navigation algorithm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-UI/UX for AR environment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-Extra function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Mapping</a:t>
            </a:r>
            <a:endParaRPr/>
          </a:p>
        </p:txBody>
      </p:sp>
      <p:sp>
        <p:nvSpPr>
          <p:cNvPr id="114" name="Google Shape;114;p17"/>
          <p:cNvSpPr txBox="1"/>
          <p:nvPr/>
        </p:nvSpPr>
        <p:spPr>
          <a:xfrm>
            <a:off x="8510700" y="0"/>
            <a:ext cx="6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/11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1125" y="1244700"/>
            <a:ext cx="1957576" cy="306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/>
        </p:nvSpPr>
        <p:spPr>
          <a:xfrm>
            <a:off x="3736013" y="4395350"/>
            <a:ext cx="21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ORB-SLAM video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(by Raúl Mur Artal)</a:t>
            </a:r>
            <a:endParaRPr b="1" sz="1100"/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3676" y="1203650"/>
            <a:ext cx="1517775" cy="314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/>
        </p:nvSpPr>
        <p:spPr>
          <a:xfrm>
            <a:off x="5966950" y="444847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100"/>
              </a:spcAft>
              <a:buNone/>
            </a:pPr>
            <a:r>
              <a:rPr b="1" lang="ko" sz="1100">
                <a:solidFill>
                  <a:srgbClr val="1A1A1A"/>
                </a:solidFill>
              </a:rPr>
              <a:t>An AR INDOOR POSITIONING SYSTEM Based on ANCHORS(2020)</a:t>
            </a:r>
            <a:endParaRPr sz="1100"/>
          </a:p>
        </p:txBody>
      </p:sp>
      <p:sp>
        <p:nvSpPr>
          <p:cNvPr id="119" name="Google Shape;119;p17"/>
          <p:cNvSpPr txBox="1"/>
          <p:nvPr/>
        </p:nvSpPr>
        <p:spPr>
          <a:xfrm>
            <a:off x="191600" y="1491050"/>
            <a:ext cx="31737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Feature Based Mapping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r>
              <a:rPr b="1" lang="ko" sz="1300">
                <a:latin typeface="Source Code Pro"/>
                <a:ea typeface="Source Code Pro"/>
                <a:cs typeface="Source Code Pro"/>
                <a:sym typeface="Source Code Pro"/>
              </a:rPr>
              <a:t>Detect feature</a:t>
            </a: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 with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LiDAR/Camera Sensor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-Can be </a:t>
            </a:r>
            <a:r>
              <a:rPr b="1" lang="ko" sz="1300">
                <a:latin typeface="Source Code Pro"/>
                <a:ea typeface="Source Code Pro"/>
                <a:cs typeface="Source Code Pro"/>
                <a:sym typeface="Source Code Pro"/>
              </a:rPr>
              <a:t>used for both localization and mapping</a:t>
            </a:r>
            <a:endParaRPr b="1"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-Might be expensive(for us)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788" y="3907553"/>
            <a:ext cx="932338" cy="932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90169" y="3925070"/>
            <a:ext cx="897307" cy="897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82776" y="3907550"/>
            <a:ext cx="932337" cy="932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Mapping</a:t>
            </a:r>
            <a:endParaRPr/>
          </a:p>
        </p:txBody>
      </p:sp>
      <p:sp>
        <p:nvSpPr>
          <p:cNvPr id="128" name="Google Shape;128;p18"/>
          <p:cNvSpPr txBox="1"/>
          <p:nvPr/>
        </p:nvSpPr>
        <p:spPr>
          <a:xfrm>
            <a:off x="8510700" y="0"/>
            <a:ext cx="6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/11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191600" y="1491050"/>
            <a:ext cx="31737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Feature Based Mapping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-Detect feature with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LiDAR/Camera Sensor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-Can be used for both localization and mapping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r>
              <a:rPr b="1" lang="ko" sz="1300">
                <a:latin typeface="Source Code Pro"/>
                <a:ea typeface="Source Code Pro"/>
                <a:cs typeface="Source Code Pro"/>
                <a:sym typeface="Source Code Pro"/>
              </a:rPr>
              <a:t>Might be expensive(for us)</a:t>
            </a:r>
            <a:endParaRPr b="1"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9675" y="617250"/>
            <a:ext cx="3946761" cy="373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4300" y="1690712"/>
            <a:ext cx="1165375" cy="204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 txBox="1"/>
          <p:nvPr/>
        </p:nvSpPr>
        <p:spPr>
          <a:xfrm>
            <a:off x="5712450" y="44859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100"/>
              </a:spcAft>
              <a:buNone/>
            </a:pPr>
            <a:r>
              <a:rPr b="1" lang="ko" sz="1100">
                <a:solidFill>
                  <a:srgbClr val="1A1A1A"/>
                </a:solidFill>
              </a:rPr>
              <a:t>NAVER LABS Localization Datasets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Mapping</a:t>
            </a:r>
            <a:endParaRPr/>
          </a:p>
        </p:txBody>
      </p:sp>
      <p:sp>
        <p:nvSpPr>
          <p:cNvPr id="138" name="Google Shape;138;p19"/>
          <p:cNvSpPr txBox="1"/>
          <p:nvPr/>
        </p:nvSpPr>
        <p:spPr>
          <a:xfrm>
            <a:off x="8510700" y="0"/>
            <a:ext cx="6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/11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191600" y="1491050"/>
            <a:ext cx="31737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AR Anchoring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-Enables </a:t>
            </a:r>
            <a:r>
              <a:rPr b="1" lang="ko" sz="1300">
                <a:latin typeface="Source Code Pro"/>
                <a:ea typeface="Source Code Pro"/>
                <a:cs typeface="Source Code Pro"/>
                <a:sym typeface="Source Code Pro"/>
              </a:rPr>
              <a:t>comparing the “landmark” data</a:t>
            </a: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 to data being received from camera to find current location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(Virtual Positioning System)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-Enable the user to see the </a:t>
            </a:r>
            <a:r>
              <a:rPr b="1" lang="ko" sz="1300">
                <a:latin typeface="Source Code Pro"/>
                <a:ea typeface="Source Code Pro"/>
                <a:cs typeface="Source Code Pro"/>
                <a:sym typeface="Source Code Pro"/>
              </a:rPr>
              <a:t>destination by trilateration process</a:t>
            </a:r>
            <a:endParaRPr b="1"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5650" y="602325"/>
            <a:ext cx="3085573" cy="373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5101" y="895088"/>
            <a:ext cx="1517775" cy="314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Mapping</a:t>
            </a:r>
            <a:endParaRPr/>
          </a:p>
        </p:txBody>
      </p:sp>
      <p:sp>
        <p:nvSpPr>
          <p:cNvPr id="147" name="Google Shape;147;p20"/>
          <p:cNvSpPr txBox="1"/>
          <p:nvPr/>
        </p:nvSpPr>
        <p:spPr>
          <a:xfrm>
            <a:off x="8510700" y="0"/>
            <a:ext cx="6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3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/11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191600" y="2024000"/>
            <a:ext cx="30720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Model</a:t>
            </a: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 Based Mapping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Create a virtual map that </a:t>
            </a: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fits the distance of real space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Inaccurate mapping can cause errors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 in navigation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-Easy to edit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49" name="Google Shape;149;p20"/>
          <p:cNvPicPr preferRelativeResize="0"/>
          <p:nvPr/>
        </p:nvPicPr>
        <p:blipFill rotWithShape="1">
          <a:blip r:embed="rId3">
            <a:alphaModFix/>
          </a:blip>
          <a:srcRect b="0" l="7324" r="6904" t="0"/>
          <a:stretch/>
        </p:blipFill>
        <p:spPr>
          <a:xfrm>
            <a:off x="3724675" y="1569775"/>
            <a:ext cx="4874400" cy="276665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 txBox="1"/>
          <p:nvPr/>
        </p:nvSpPr>
        <p:spPr>
          <a:xfrm>
            <a:off x="4661875" y="44484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100"/>
              </a:spcAft>
              <a:buNone/>
            </a:pPr>
            <a:r>
              <a:rPr b="1" lang="ko" sz="1100">
                <a:solidFill>
                  <a:srgbClr val="1A1A1A"/>
                </a:solidFill>
              </a:rPr>
              <a:t>Virtual Model </a:t>
            </a:r>
            <a:r>
              <a:rPr b="1" lang="ko" sz="1100">
                <a:solidFill>
                  <a:srgbClr val="1A1A1A"/>
                </a:solidFill>
              </a:rPr>
              <a:t>Based on floor plan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Indoor Positioning</a:t>
            </a:r>
            <a:endParaRPr/>
          </a:p>
        </p:txBody>
      </p:sp>
      <p:sp>
        <p:nvSpPr>
          <p:cNvPr id="156" name="Google Shape;156;p21"/>
          <p:cNvSpPr txBox="1"/>
          <p:nvPr/>
        </p:nvSpPr>
        <p:spPr>
          <a:xfrm>
            <a:off x="8510700" y="0"/>
            <a:ext cx="6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/11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7" name="Google Shape;157;p21"/>
          <p:cNvSpPr txBox="1"/>
          <p:nvPr/>
        </p:nvSpPr>
        <p:spPr>
          <a:xfrm>
            <a:off x="4915763" y="432862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100"/>
              </a:spcAft>
              <a:buNone/>
            </a:pPr>
            <a:r>
              <a:rPr b="1" lang="ko" sz="1100">
                <a:solidFill>
                  <a:srgbClr val="1A1A1A"/>
                </a:solidFill>
              </a:rPr>
              <a:t>Indoor Navigation with ARCore(GDG DevFest, 2018)</a:t>
            </a:r>
            <a:endParaRPr sz="1100"/>
          </a:p>
        </p:txBody>
      </p:sp>
      <p:pic>
        <p:nvPicPr>
          <p:cNvPr id="158" name="Google Shape;1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3400" y="1381200"/>
            <a:ext cx="4904725" cy="2792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4725" y="1519025"/>
            <a:ext cx="1513750" cy="31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